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64" r:id="rId3"/>
    <p:sldId id="265" r:id="rId4"/>
    <p:sldId id="266" r:id="rId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464" y="2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1085B-CDFC-424B-9477-FBE75B121A80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75CDB-84E1-4F28-91B2-99153414A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05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84C972F-70E5-414E-966D-DEBFAD23B652}" type="slidenum">
              <a:rPr lang="en-US" altLang="en-US">
                <a:solidFill>
                  <a:srgbClr val="000000"/>
                </a:solidFill>
                <a:latin typeface="Calibri" pitchFamily="34" charset="0"/>
              </a:rPr>
              <a:pPr/>
              <a:t>1</a:t>
            </a:fld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84C972F-70E5-414E-966D-DEBFAD23B652}" type="slidenum">
              <a:rPr lang="en-US" altLang="en-US">
                <a:solidFill>
                  <a:srgbClr val="000000"/>
                </a:solidFill>
                <a:latin typeface="Calibri" pitchFamily="34" charset="0"/>
              </a:rPr>
              <a:pPr/>
              <a:t>2</a:t>
            </a:fld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84C972F-70E5-414E-966D-DEBFAD23B652}" type="slidenum">
              <a:rPr lang="en-US" altLang="en-US">
                <a:solidFill>
                  <a:srgbClr val="000000"/>
                </a:solidFill>
                <a:latin typeface="Calibri" pitchFamily="34" charset="0"/>
              </a:rPr>
              <a:pPr/>
              <a:t>3</a:t>
            </a:fld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84C972F-70E5-414E-966D-DEBFAD23B652}" type="slidenum">
              <a:rPr lang="en-US" altLang="en-US">
                <a:solidFill>
                  <a:srgbClr val="000000"/>
                </a:solidFill>
                <a:latin typeface="Calibri" pitchFamily="34" charset="0"/>
              </a:rPr>
              <a:pPr/>
              <a:t>4</a:t>
            </a:fld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8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6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5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3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115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114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6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8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62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3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3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42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21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0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41"/>
            <a:ext cx="274248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41"/>
            <a:ext cx="802431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8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3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BB060-15EC-4FDD-AC47-17A8AB4D883C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3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6" y="6356353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4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21000">
              <a:srgbClr val="85C2FF"/>
            </a:gs>
            <a:gs pos="42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80901" y="1143000"/>
            <a:ext cx="11579384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Биографски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подаци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8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sz="2000" dirty="0">
                <a:solidFill>
                  <a:srgbClr val="000000"/>
                </a:solidFill>
                <a:latin typeface="Calibri" pitchFamily="34" charset="0"/>
              </a:rPr>
              <a:t>Основне студије: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Година дипломирања и назив институције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Магистарске/мастер студије: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Година дипломирања/одбране тезе  и назив институције</a:t>
            </a:r>
            <a:endParaRPr lang="sr-Cyrl-R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Докторат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:</a:t>
            </a:r>
            <a:r>
              <a:rPr lang="sr-Cyrl-RS" altLang="en-US" sz="2000" dirty="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Година одбране тезе  и назив институције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      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sz="2000" b="1" dirty="0" smtClean="0">
                <a:solidFill>
                  <a:srgbClr val="000000"/>
                </a:solidFill>
                <a:latin typeface="Calibri" pitchFamily="34" charset="0"/>
              </a:rPr>
              <a:t>П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остојеће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звање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:</a:t>
            </a:r>
            <a:r>
              <a:rPr lang="sr-Cyrl-RS" altLang="en-US" sz="2000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  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Назив звања и датум до када важи</a:t>
            </a:r>
            <a:endParaRPr lang="sr-Cyrl-CS" altLang="en-US" sz="1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Област науке: 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       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као у извештају (нпр. </a:t>
            </a:r>
            <a:r>
              <a:rPr lang="en-US" altLang="en-US" sz="2000" dirty="0" err="1" smtClean="0">
                <a:solidFill>
                  <a:srgbClr val="FF0000"/>
                </a:solidFill>
                <a:latin typeface="Calibri" pitchFamily="34" charset="0"/>
              </a:rPr>
              <a:t>Природно-математичке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)</a:t>
            </a:r>
            <a:endParaRPr lang="en-U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Грана науке: 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       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као у извештају (нпр. </a:t>
            </a:r>
            <a:r>
              <a:rPr lang="en-US" altLang="en-US" sz="2000" dirty="0" err="1" smtClean="0">
                <a:solidFill>
                  <a:srgbClr val="FF0000"/>
                </a:solidFill>
                <a:latin typeface="Calibri" pitchFamily="34" charset="0"/>
              </a:rPr>
              <a:t>Биолошке</a:t>
            </a:r>
            <a:r>
              <a:rPr lang="en-US" altLang="en-US" sz="20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altLang="en-US" sz="2000" dirty="0" err="1" smtClean="0">
                <a:solidFill>
                  <a:srgbClr val="FF0000"/>
                </a:solidFill>
                <a:latin typeface="Calibri" pitchFamily="34" charset="0"/>
              </a:rPr>
              <a:t>науке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)</a:t>
            </a:r>
            <a:endParaRPr lang="en-U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Научна дисциплина: </a:t>
            </a:r>
            <a:r>
              <a:rPr lang="sr-Cyrl-C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</a:t>
            </a: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као у извештају (нпр. Биоинформатика)</a:t>
            </a:r>
            <a:endParaRPr lang="sr-Cyrl-C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CS" altLang="en-US" sz="8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Комисија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за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избор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у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звање</a:t>
            </a:r>
            <a:r>
              <a:rPr lang="sr-Cyrl-RS" altLang="en-US" sz="2000" dirty="0">
                <a:solidFill>
                  <a:srgbClr val="000000"/>
                </a:solidFill>
                <a:latin typeface="Calibri" pitchFamily="34" charset="0"/>
              </a:rPr>
              <a:t>: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1. </a:t>
            </a: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Титула, Име и Презиме, звање, Афилација</a:t>
            </a:r>
            <a:endParaRPr lang="sr-Cyrl-C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2. </a:t>
            </a: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Титула, Име и Презиме, звање, Афилација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 smtClean="0">
                <a:solidFill>
                  <a:srgbClr val="000000"/>
                </a:solidFill>
                <a:latin typeface="Calibri" pitchFamily="34" charset="0"/>
              </a:rPr>
              <a:t>3</a:t>
            </a: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. </a:t>
            </a: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Титула, Име и Презиме, звање, Афилација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Додати по потреби чланове комисије</a:t>
            </a:r>
          </a:p>
          <a:p>
            <a:pPr algn="ctr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b="1" dirty="0" smtClean="0">
                <a:solidFill>
                  <a:srgbClr val="000000"/>
                </a:solidFill>
                <a:latin typeface="Calibri" pitchFamily="34" charset="0"/>
              </a:rPr>
              <a:t>Захтев </a:t>
            </a:r>
            <a:r>
              <a:rPr lang="sr-Cyrl-CS" altLang="en-US" sz="2000" b="1" dirty="0">
                <a:solidFill>
                  <a:srgbClr val="000000"/>
                </a:solidFill>
                <a:latin typeface="Calibri" pitchFamily="34" charset="0"/>
              </a:rPr>
              <a:t>се упућује МНО за </a:t>
            </a:r>
            <a:r>
              <a:rPr lang="sr-Cyrl-RS" altLang="en-US" sz="2000" b="1" dirty="0" smtClean="0">
                <a:solidFill>
                  <a:srgbClr val="FF0000"/>
                </a:solidFill>
                <a:latin typeface="Calibri" pitchFamily="34" charset="0"/>
              </a:rPr>
              <a:t>написати као у извештају</a:t>
            </a:r>
            <a:endParaRPr lang="sr-Latn-RS" altLang="en-US" sz="2000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0901" y="258545"/>
            <a:ext cx="7542311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(</a:t>
            </a:r>
            <a:r>
              <a:rPr lang="en-US" sz="2000" b="1" strike="noStrike" cap="all" spc="-1" dirty="0" err="1" smtClean="0">
                <a:solidFill>
                  <a:srgbClr val="FF0000"/>
                </a:solidFill>
              </a:rPr>
              <a:t>Ре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)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избор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у 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звање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НАПИСАТИ ЗВАЊЕ</a:t>
            </a:r>
            <a:endParaRPr lang="sr-Cyrl-RS" sz="2000" b="1" cap="all" spc="-1" dirty="0" smtClean="0">
              <a:solidFill>
                <a:srgbClr val="404040"/>
              </a:solidFill>
              <a:ea typeface="Verdana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sr-Cyrl-RS" sz="2000" b="1" cap="all" spc="-1" dirty="0" smtClean="0">
                <a:solidFill>
                  <a:srgbClr val="FF0000"/>
                </a:solidFill>
                <a:ea typeface="Verdana"/>
              </a:rPr>
              <a:t>ИМЕ И ПРЕЗИМЕ КАНДИДАТА</a:t>
            </a:r>
            <a:endParaRPr lang="en-US" sz="2000" b="1" strike="noStrike" cap="all" spc="-1" dirty="0">
              <a:solidFill>
                <a:srgbClr val="FF0000"/>
              </a:solidFill>
              <a:ea typeface="Verdana"/>
            </a:endParaRPr>
          </a:p>
        </p:txBody>
      </p:sp>
      <p:pic>
        <p:nvPicPr>
          <p:cNvPr id="1026" name="Picture 1" descr="vin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54846"/>
            <a:ext cx="1016000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1696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21000">
              <a:srgbClr val="85C2FF"/>
            </a:gs>
            <a:gs pos="42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80901" y="914400"/>
            <a:ext cx="11579384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dirty="0" smtClean="0">
                <a:solidFill>
                  <a:srgbClr val="000000"/>
                </a:solidFill>
                <a:latin typeface="Calibri" pitchFamily="34" charset="0"/>
              </a:rPr>
              <a:t>КВАНТИТАТИВНИ РЕЗУЛТАТИ КАНДИДАТА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0901" y="5943600"/>
            <a:ext cx="495151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 smtClean="0"/>
              <a:t>*Додати или избрисати редове у зависности од потреба опцијом </a:t>
            </a:r>
            <a:r>
              <a:rPr lang="sr-Latn-RS" sz="1400" dirty="0" smtClean="0"/>
              <a:t>Insert rows bellow/Delete rows</a:t>
            </a:r>
            <a:endParaRPr lang="sr-Cyrl-RS" sz="1400" dirty="0" smtClean="0"/>
          </a:p>
          <a:p>
            <a:r>
              <a:rPr lang="sr-Cyrl-RS" sz="1400" dirty="0" smtClean="0"/>
              <a:t>По потреби смањити фонт и обрисати ову нотификацију</a:t>
            </a:r>
          </a:p>
          <a:p>
            <a:r>
              <a:rPr lang="sr-Latn-RS" dirty="0" smtClean="0"/>
              <a:t> </a:t>
            </a:r>
          </a:p>
          <a:p>
            <a:r>
              <a:rPr lang="sr-Latn-RS" dirty="0" smtClean="0"/>
              <a:t>I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026282"/>
              </p:ext>
            </p:extLst>
          </p:nvPr>
        </p:nvGraphicFramePr>
        <p:xfrm>
          <a:off x="380901" y="1464752"/>
          <a:ext cx="4465077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077"/>
                <a:gridCol w="1066800"/>
                <a:gridCol w="1981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М*</a:t>
                      </a:r>
                      <a:r>
                        <a:rPr lang="sr-Cyrl-RS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категорија рада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Број</a:t>
                      </a:r>
                      <a:r>
                        <a:rPr lang="sr-Cyrl-R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радова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Број поена/</a:t>
                      </a:r>
                    </a:p>
                    <a:p>
                      <a:pPr algn="ctr"/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*Нормиран број поена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688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242128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181168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120208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400141"/>
              </p:ext>
            </p:extLst>
          </p:nvPr>
        </p:nvGraphicFramePr>
        <p:xfrm>
          <a:off x="4951412" y="1484784"/>
          <a:ext cx="7086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2362200"/>
                <a:gridCol w="2362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Диференцијални услов – од првог</a:t>
                      </a:r>
                    </a:p>
                    <a:p>
                      <a:pPr algn="ctr"/>
                      <a:r>
                        <a:rPr lang="ru-RU" sz="1600" dirty="0" smtClean="0"/>
                        <a:t>избора у претходно звање до избора</a:t>
                      </a:r>
                    </a:p>
                    <a:p>
                      <a:pPr algn="ctr"/>
                      <a:r>
                        <a:rPr lang="ru-RU" sz="1600" dirty="0" smtClean="0"/>
                        <a:t>у звање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dirty="0" smtClean="0"/>
                        <a:t>Остварен број поена/*нормиран број остварених поена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 smtClean="0"/>
                    </a:p>
                    <a:p>
                      <a:pPr algn="ctr"/>
                      <a:r>
                        <a:rPr lang="sr-Cyrl-RS" sz="1600" dirty="0" smtClean="0"/>
                        <a:t>Потребно поена</a:t>
                      </a:r>
                      <a:r>
                        <a:rPr lang="sr-Cyrl-R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УКУПНО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3576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ОБАВЕЗНИ (1)*</a:t>
                      </a:r>
                      <a:endParaRPr lang="sr-Cyrl-RS" sz="1600" dirty="0" smtClean="0"/>
                    </a:p>
                    <a:p>
                      <a:r>
                        <a:rPr lang="en-US" sz="1600" dirty="0" smtClean="0"/>
                        <a:t>M11+</a:t>
                      </a:r>
                      <a:r>
                        <a:rPr lang="sr-Cyrl-RS" sz="1600" dirty="0" smtClean="0"/>
                        <a:t>...</a:t>
                      </a:r>
                      <a:endParaRPr lang="sr-Cyrl-R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74536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ОБАВЕЗНИ (2)*</a:t>
                      </a:r>
                    </a:p>
                    <a:p>
                      <a:r>
                        <a:rPr lang="en-US" sz="1600" dirty="0" smtClean="0"/>
                        <a:t>M</a:t>
                      </a:r>
                      <a:r>
                        <a:rPr lang="sr-Cyrl-RS" sz="1600" dirty="0" smtClean="0"/>
                        <a:t>21</a:t>
                      </a:r>
                      <a:r>
                        <a:rPr lang="en-US" sz="1600" dirty="0" smtClean="0"/>
                        <a:t>+</a:t>
                      </a:r>
                      <a:r>
                        <a:rPr lang="sr-Cyrl-RS" sz="1600" dirty="0" smtClean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75212" y="4356393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 smtClean="0"/>
              <a:t>*изменити у</a:t>
            </a:r>
            <a:r>
              <a:rPr lang="sr-Cyrl-RS" sz="1400" baseline="0" dirty="0" smtClean="0"/>
              <a:t> зависности од звања и области</a:t>
            </a:r>
            <a:endParaRPr lang="en-US" sz="1400" dirty="0" smtClean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391778"/>
              </p:ext>
            </p:extLst>
          </p:nvPr>
        </p:nvGraphicFramePr>
        <p:xfrm>
          <a:off x="4936981" y="5085184"/>
          <a:ext cx="6948632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158"/>
                <a:gridCol w="1737158"/>
                <a:gridCol w="1737158"/>
                <a:gridCol w="1737158"/>
              </a:tblGrid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Број хетероцитата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Хиршов</a:t>
                      </a:r>
                      <a:r>
                        <a:rPr lang="sr-Cyrl-RS" baseline="0" dirty="0" smtClean="0"/>
                        <a:t> индекс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Укупан импакт</a:t>
                      </a:r>
                      <a:r>
                        <a:rPr lang="sr-Cyrl-RS" baseline="0" dirty="0" smtClean="0"/>
                        <a:t> фактор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Просечан импакт</a:t>
                      </a:r>
                      <a:r>
                        <a:rPr lang="sr-Cyrl-RS" baseline="0" dirty="0" smtClean="0"/>
                        <a:t> фактор</a:t>
                      </a:r>
                      <a:endParaRPr lang="en-US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08612" y="4715852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BA" dirty="0" smtClean="0"/>
              <a:t>КВАЛИТЕТ НАУЧНИХ РЕЗУЛТАТИ КАНДИДАТА</a:t>
            </a:r>
            <a:endParaRPr lang="sr-Cyrl-BA" dirty="0"/>
          </a:p>
        </p:txBody>
      </p:sp>
      <p:sp>
        <p:nvSpPr>
          <p:cNvPr id="13" name="Rectangle 12"/>
          <p:cNvSpPr/>
          <p:nvPr/>
        </p:nvSpPr>
        <p:spPr>
          <a:xfrm>
            <a:off x="380901" y="180122"/>
            <a:ext cx="7542311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(</a:t>
            </a:r>
            <a:r>
              <a:rPr lang="en-US" sz="2000" b="1" strike="noStrike" cap="all" spc="-1" dirty="0" err="1" smtClean="0">
                <a:solidFill>
                  <a:srgbClr val="FF0000"/>
                </a:solidFill>
              </a:rPr>
              <a:t>Ре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)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избор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у 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звање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НАПИСАТИ ЗВАЊЕ</a:t>
            </a:r>
            <a:endParaRPr lang="sr-Cyrl-RS" sz="2000" b="1" cap="all" spc="-1" dirty="0" smtClean="0">
              <a:solidFill>
                <a:srgbClr val="404040"/>
              </a:solidFill>
              <a:ea typeface="Verdana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sr-Cyrl-RS" sz="2000" b="1" cap="all" spc="-1" dirty="0" smtClean="0">
                <a:solidFill>
                  <a:srgbClr val="FF0000"/>
                </a:solidFill>
                <a:ea typeface="Verdana"/>
              </a:rPr>
              <a:t>ИМЕ И ПРЕЗИМЕ КАНДИДАТА</a:t>
            </a:r>
            <a:endParaRPr lang="en-US" sz="2000" b="1" strike="noStrike" cap="all" spc="-1" dirty="0">
              <a:solidFill>
                <a:srgbClr val="FF0000"/>
              </a:solidFill>
              <a:ea typeface="Verdana"/>
            </a:endParaRPr>
          </a:p>
        </p:txBody>
      </p:sp>
      <p:pic>
        <p:nvPicPr>
          <p:cNvPr id="11" name="Picture 1" descr="vin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54846"/>
            <a:ext cx="1016000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4154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21000">
              <a:srgbClr val="85C2FF"/>
            </a:gs>
            <a:gs pos="42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80901" y="914400"/>
            <a:ext cx="11579384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dirty="0" smtClean="0">
                <a:solidFill>
                  <a:srgbClr val="000000"/>
                </a:solidFill>
                <a:latin typeface="Calibri" pitchFamily="34" charset="0"/>
              </a:rPr>
              <a:t>ИСПУЊЕНОСТ КВАЛИТАТИВНИХ КРИТЕРИЈУМА КАНДИДАТА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901" y="152400"/>
            <a:ext cx="7542311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(</a:t>
            </a:r>
            <a:r>
              <a:rPr lang="en-US" sz="2000" b="1" strike="noStrike" cap="all" spc="-1" dirty="0" err="1" smtClean="0">
                <a:solidFill>
                  <a:srgbClr val="FF0000"/>
                </a:solidFill>
              </a:rPr>
              <a:t>Ре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)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избор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у 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звање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НАПИСАТИ ЗВАЊЕ</a:t>
            </a:r>
            <a:endParaRPr lang="sr-Cyrl-RS" sz="2000" b="1" cap="all" spc="-1" dirty="0" smtClean="0">
              <a:solidFill>
                <a:srgbClr val="404040"/>
              </a:solidFill>
              <a:ea typeface="Verdana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sr-Cyrl-RS" sz="2000" b="1" cap="all" spc="-1" dirty="0" smtClean="0">
                <a:solidFill>
                  <a:srgbClr val="FF0000"/>
                </a:solidFill>
                <a:ea typeface="Verdana"/>
              </a:rPr>
              <a:t>ИМЕ И ПРЕЗИМЕ КАНДИДАТА</a:t>
            </a:r>
            <a:endParaRPr lang="en-US" sz="2000" b="1" strike="noStrike" cap="all" spc="-1" dirty="0">
              <a:solidFill>
                <a:srgbClr val="FF0000"/>
              </a:solidFill>
              <a:ea typeface="Verdana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453806"/>
              </p:ext>
            </p:extLst>
          </p:nvPr>
        </p:nvGraphicFramePr>
        <p:xfrm>
          <a:off x="531812" y="1310640"/>
          <a:ext cx="274320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990600"/>
              </a:tblGrid>
              <a:tr h="685800">
                <a:tc gridSpan="2"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ЛИСТА</a:t>
                      </a:r>
                      <a:r>
                        <a:rPr lang="sr-Cyrl-RS" baseline="0" dirty="0" smtClean="0"/>
                        <a:t> А </a:t>
                      </a:r>
                    </a:p>
                    <a:p>
                      <a:pPr algn="ctr"/>
                      <a:r>
                        <a:rPr lang="sr-Cyrl-RS" baseline="0" dirty="0" smtClean="0"/>
                        <a:t>(Каријерни приказ)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sr-Cyrl-RS" dirty="0" smtClean="0"/>
                        <a:t>Руковођење</a:t>
                      </a:r>
                      <a:r>
                        <a:rPr lang="sr-Cyrl-RS" baseline="0" dirty="0" smtClean="0"/>
                        <a:t> пројектима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sr-Cyrl-RS" dirty="0" smtClean="0"/>
                        <a:t>Менторски рад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624840">
                <a:tc>
                  <a:txBody>
                    <a:bodyPr/>
                    <a:lstStyle/>
                    <a:p>
                      <a:pPr algn="l"/>
                      <a:r>
                        <a:rPr lang="sr-Cyrl-RS" dirty="0" smtClean="0"/>
                        <a:t>Хиршов индекс </a:t>
                      </a:r>
                      <a:r>
                        <a:rPr lang="sr-Cyrl-RS" sz="1800" dirty="0" smtClean="0"/>
                        <a:t>≥ </a:t>
                      </a:r>
                      <a:r>
                        <a:rPr lang="sr-Cyrl-RS" sz="1800" dirty="0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54170"/>
              </p:ext>
            </p:extLst>
          </p:nvPr>
        </p:nvGraphicFramePr>
        <p:xfrm>
          <a:off x="4228256" y="1371600"/>
          <a:ext cx="7352556" cy="513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8156"/>
                <a:gridCol w="914400"/>
              </a:tblGrid>
              <a:tr h="685800">
                <a:tc gridSpan="2"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ЛИСТА</a:t>
                      </a:r>
                      <a:r>
                        <a:rPr lang="sr-Cyrl-RS" baseline="0" dirty="0" smtClean="0"/>
                        <a:t> Б </a:t>
                      </a:r>
                    </a:p>
                    <a:p>
                      <a:pPr algn="ctr"/>
                      <a:r>
                        <a:rPr lang="sr-Cyrl-RS" baseline="0" dirty="0" smtClean="0"/>
                        <a:t>(Каријерни приказ)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Цитираност ≥ </a:t>
                      </a:r>
                      <a:r>
                        <a:rPr lang="sr-Cyrl-RS" sz="1600" dirty="0" smtClean="0">
                          <a:solidFill>
                            <a:srgbClr val="FF0000"/>
                          </a:solidFill>
                        </a:rPr>
                        <a:t>Х  </a:t>
                      </a:r>
                      <a:r>
                        <a:rPr lang="ru-RU" sz="1600" dirty="0" smtClean="0"/>
                        <a:t>( 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600" dirty="0" smtClean="0"/>
                        <a:t>Међународна </a:t>
                      </a:r>
                      <a:r>
                        <a:rPr lang="sr-Cyrl-RS" sz="1600" dirty="0" smtClean="0">
                          <a:solidFill>
                            <a:schemeClr val="tx1"/>
                          </a:solidFill>
                        </a:rPr>
                        <a:t>сарадња </a:t>
                      </a:r>
                      <a:r>
                        <a:rPr lang="ru-RU" sz="1600" dirty="0" smtClean="0"/>
                        <a:t>( каријерни приказ или за оцењивани</a:t>
                      </a:r>
                      <a:r>
                        <a:rPr lang="ru-RU" sz="1600" baseline="0" dirty="0" smtClean="0"/>
                        <a:t> период</a:t>
                      </a:r>
                      <a:r>
                        <a:rPr lang="ru-RU" sz="1600" dirty="0" smtClean="0"/>
                        <a:t>)</a:t>
                      </a:r>
                      <a:endParaRPr lang="en-US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ru-RU" sz="1600" smtClean="0"/>
                        <a:t>Руковођење потпројектима/радним</a:t>
                      </a:r>
                      <a:r>
                        <a:rPr lang="ru-RU" sz="1600" baseline="0" smtClean="0"/>
                        <a:t> </a:t>
                      </a:r>
                      <a:r>
                        <a:rPr lang="ru-RU" sz="1600" smtClean="0"/>
                        <a:t>пакетима </a:t>
                      </a:r>
                      <a:r>
                        <a:rPr lang="ru-RU" sz="1600" dirty="0" smtClean="0"/>
                        <a:t>(каријерни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Предавања по позиву (осим на конференцијама) (за оцењивани период)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Уређивање научних публикација (каријерни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Рецензирање</a:t>
                      </a:r>
                      <a:r>
                        <a:rPr lang="ru-RU" sz="1600" baseline="0" dirty="0" smtClean="0"/>
                        <a:t> (</a:t>
                      </a:r>
                      <a:r>
                        <a:rPr lang="ru-RU" sz="1600" dirty="0" smtClean="0"/>
                        <a:t>за оцењивани период)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Учешће у настави (оцењивани период)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Награде и признања (каријерни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Допринос развоју одговарајућег научног правца (каријерни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00075"/>
              </p:ext>
            </p:extLst>
          </p:nvPr>
        </p:nvGraphicFramePr>
        <p:xfrm>
          <a:off x="455612" y="3870960"/>
          <a:ext cx="34290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143000"/>
              </a:tblGrid>
              <a:tr h="685800">
                <a:tc gridSpan="2"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ЛИСТА</a:t>
                      </a:r>
                      <a:r>
                        <a:rPr lang="sr-Cyrl-RS" baseline="0" dirty="0" smtClean="0"/>
                        <a:t> А+ </a:t>
                      </a:r>
                    </a:p>
                    <a:p>
                      <a:pPr algn="ctr"/>
                      <a:r>
                        <a:rPr lang="sr-Cyrl-RS" baseline="0" dirty="0" smtClean="0"/>
                        <a:t>(Каријерни приказ)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Руковођење међународним пројектима класификације I-II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sr-Cyrl-RS" sz="1600" dirty="0" smtClean="0">
                          <a:solidFill>
                            <a:schemeClr val="tx1"/>
                          </a:solidFill>
                        </a:rPr>
                        <a:t>Хиршов индекс ≥ 30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624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Два рада рангирана у првих 1% радова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18012" y="6488668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*Обрисати Да или Не, у зависности шта се на Вас односи.</a:t>
            </a:r>
            <a:endParaRPr lang="en-US" dirty="0"/>
          </a:p>
        </p:txBody>
      </p:sp>
      <p:pic>
        <p:nvPicPr>
          <p:cNvPr id="9" name="Picture 1" descr="vin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54846"/>
            <a:ext cx="1016000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7977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21000">
              <a:srgbClr val="85C2FF"/>
            </a:gs>
            <a:gs pos="42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80901" y="914400"/>
            <a:ext cx="11579384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901" y="152400"/>
            <a:ext cx="7542311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(</a:t>
            </a:r>
            <a:r>
              <a:rPr lang="en-US" sz="2000" b="1" strike="noStrike" cap="all" spc="-1" dirty="0" err="1" smtClean="0">
                <a:solidFill>
                  <a:srgbClr val="FF0000"/>
                </a:solidFill>
              </a:rPr>
              <a:t>Ре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)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избор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у 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звање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НАПИСАТИ ЗВАЊЕ</a:t>
            </a:r>
            <a:endParaRPr lang="sr-Cyrl-RS" sz="2000" b="1" cap="all" spc="-1" dirty="0" smtClean="0">
              <a:solidFill>
                <a:srgbClr val="404040"/>
              </a:solidFill>
              <a:ea typeface="Verdana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sr-Cyrl-RS" sz="2000" b="1" cap="all" spc="-1" dirty="0" smtClean="0">
                <a:solidFill>
                  <a:srgbClr val="FF0000"/>
                </a:solidFill>
                <a:ea typeface="Verdana"/>
              </a:rPr>
              <a:t>ИМЕ И ПРЕЗИМЕ КАНДИДАТА</a:t>
            </a:r>
            <a:endParaRPr lang="en-US" sz="2000" b="1" strike="noStrike" cap="all" spc="-1" dirty="0">
              <a:solidFill>
                <a:srgbClr val="FF0000"/>
              </a:solidFill>
              <a:ea typeface="Verdan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1812" y="1524000"/>
            <a:ext cx="1120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>
                <a:solidFill>
                  <a:srgbClr val="FF0000"/>
                </a:solidFill>
              </a:rPr>
              <a:t>Дати кратак опис научно-истраживачког рада кандидата и његова најистакнутија достигнућа у неколико реченица</a:t>
            </a:r>
            <a:r>
              <a:rPr lang="sr-Latn-RS" dirty="0" smtClean="0">
                <a:solidFill>
                  <a:srgbClr val="FF0000"/>
                </a:solidFill>
              </a:rPr>
              <a:t> </a:t>
            </a:r>
            <a:r>
              <a:rPr lang="sr-Cyrl-RS" dirty="0" smtClean="0">
                <a:solidFill>
                  <a:srgbClr val="FF0000"/>
                </a:solidFill>
              </a:rPr>
              <a:t>не дуже од овог слајда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1" descr="vin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54846"/>
            <a:ext cx="1016000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794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379</Words>
  <Application>Microsoft Office PowerPoint</Application>
  <PresentationFormat>Custom</PresentationFormat>
  <Paragraphs>97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test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16</cp:revision>
  <dcterms:created xsi:type="dcterms:W3CDTF">2025-05-22T08:28:56Z</dcterms:created>
  <dcterms:modified xsi:type="dcterms:W3CDTF">2025-05-26T13:48:29Z</dcterms:modified>
</cp:coreProperties>
</file>